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handoutMasterIdLst>
    <p:handoutMasterId r:id="rId69"/>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268" r:id="rId35"/>
    <p:sldId id="290" r:id="rId36"/>
    <p:sldId id="283" r:id="rId37"/>
    <p:sldId id="281" r:id="rId38"/>
    <p:sldId id="288" r:id="rId39"/>
    <p:sldId id="282" r:id="rId40"/>
    <p:sldId id="330" r:id="rId41"/>
    <p:sldId id="306" r:id="rId42"/>
    <p:sldId id="310" r:id="rId43"/>
    <p:sldId id="308" r:id="rId44"/>
    <p:sldId id="312" r:id="rId45"/>
    <p:sldId id="307" r:id="rId46"/>
    <p:sldId id="329" r:id="rId47"/>
    <p:sldId id="338" r:id="rId48"/>
    <p:sldId id="339" r:id="rId49"/>
    <p:sldId id="341" r:id="rId50"/>
    <p:sldId id="340" r:id="rId51"/>
    <p:sldId id="348" r:id="rId52"/>
    <p:sldId id="342" r:id="rId53"/>
    <p:sldId id="343" r:id="rId54"/>
    <p:sldId id="344" r:id="rId55"/>
    <p:sldId id="350" r:id="rId56"/>
    <p:sldId id="295" r:id="rId57"/>
    <p:sldId id="297" r:id="rId58"/>
    <p:sldId id="298" r:id="rId59"/>
    <p:sldId id="299" r:id="rId60"/>
    <p:sldId id="300" r:id="rId61"/>
    <p:sldId id="302" r:id="rId62"/>
    <p:sldId id="333" r:id="rId63"/>
    <p:sldId id="301" r:id="rId64"/>
    <p:sldId id="303" r:id="rId65"/>
    <p:sldId id="304" r:id="rId66"/>
    <p:sldId id="311" r:id="rId67"/>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8"/>
            <p14:sldId id="339"/>
            <p14:sldId id="341"/>
            <p14:sldId id="340"/>
            <p14:sldId id="348"/>
            <p14:sldId id="342"/>
            <p14:sldId id="343"/>
            <p14:sldId id="344"/>
            <p14:sldId id="350"/>
            <p14:sldId id="295"/>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97949" autoAdjust="0"/>
  </p:normalViewPr>
  <p:slideViewPr>
    <p:cSldViewPr snapToGrid="0" snapToObjects="1">
      <p:cViewPr>
        <p:scale>
          <a:sx n="103" d="100"/>
          <a:sy n="103" d="100"/>
        </p:scale>
        <p:origin x="-124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8223067-1192-D644-B122-0B48159C20BE}" type="presOf" srcId="{9A0E5338-AC0D-4DF0-91FC-395303EF3D57}" destId="{382D73C6-3615-48D2-9A1F-A56DB7940281}"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580" y="1692681"/>
          <a:ext cx="876402" cy="8764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926" y="1821027"/>
        <a:ext cx="619710" cy="619710"/>
      </dsp:txXfrm>
    </dsp:sp>
    <dsp:sp modelId="{DF6CD740-0B72-4EF5-87A9-9067A199471F}">
      <dsp:nvSpPr>
        <dsp:cNvPr id="0" name=""/>
        <dsp:cNvSpPr/>
      </dsp:nvSpPr>
      <dsp:spPr>
        <a:xfrm rot="16200000">
          <a:off x="3679029" y="1253147"/>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726" y="1357439"/>
        <a:ext cx="228110" cy="178786"/>
      </dsp:txXfrm>
    </dsp:sp>
    <dsp:sp modelId="{456C5250-D558-4F2C-89A4-BE2586DD6F8B}">
      <dsp:nvSpPr>
        <dsp:cNvPr id="0" name=""/>
        <dsp:cNvSpPr/>
      </dsp:nvSpPr>
      <dsp:spPr>
        <a:xfrm>
          <a:off x="3294822" y="7700"/>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851" y="166729"/>
        <a:ext cx="767859" cy="767859"/>
      </dsp:txXfrm>
    </dsp:sp>
    <dsp:sp modelId="{B64A740A-0CF2-4AF6-967C-823BFD6C8C9B}">
      <dsp:nvSpPr>
        <dsp:cNvPr id="0" name=""/>
        <dsp:cNvSpPr/>
      </dsp:nvSpPr>
      <dsp:spPr>
        <a:xfrm rot="19285714">
          <a:off x="4248787" y="1527528"/>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38" y="1614991"/>
        <a:ext cx="228110" cy="178786"/>
      </dsp:txXfrm>
    </dsp:sp>
    <dsp:sp modelId="{A352E85C-0B09-47E6-9092-CDB78B8C46E7}">
      <dsp:nvSpPr>
        <dsp:cNvPr id="0" name=""/>
        <dsp:cNvSpPr/>
      </dsp:nvSpPr>
      <dsp:spPr>
        <a:xfrm>
          <a:off x="4530290" y="602671"/>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9319" y="761700"/>
        <a:ext cx="767859" cy="767859"/>
      </dsp:txXfrm>
    </dsp:sp>
    <dsp:sp modelId="{3E6C5A5E-0CE7-4DD8-A7B7-858141A2AFFD}">
      <dsp:nvSpPr>
        <dsp:cNvPr id="0" name=""/>
        <dsp:cNvSpPr/>
      </dsp:nvSpPr>
      <dsp:spPr>
        <a:xfrm rot="771429">
          <a:off x="4389505" y="2144056"/>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26" y="2193705"/>
        <a:ext cx="228110" cy="178786"/>
      </dsp:txXfrm>
    </dsp:sp>
    <dsp:sp modelId="{64909A40-281C-4012-A290-11E105503859}">
      <dsp:nvSpPr>
        <dsp:cNvPr id="0" name=""/>
        <dsp:cNvSpPr/>
      </dsp:nvSpPr>
      <dsp:spPr>
        <a:xfrm>
          <a:off x="4835426" y="19395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4455" y="2098586"/>
        <a:ext cx="767859" cy="767859"/>
      </dsp:txXfrm>
    </dsp:sp>
    <dsp:sp modelId="{21E06869-D0ED-4F86-B83D-56936213F1DB}">
      <dsp:nvSpPr>
        <dsp:cNvPr id="0" name=""/>
        <dsp:cNvSpPr/>
      </dsp:nvSpPr>
      <dsp:spPr>
        <a:xfrm rot="3857143">
          <a:off x="3995221" y="2638472"/>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524" y="2657797"/>
        <a:ext cx="228110" cy="178786"/>
      </dsp:txXfrm>
    </dsp:sp>
    <dsp:sp modelId="{E3B9CC4E-B289-45D2-8E8D-5A5CAE1614BE}">
      <dsp:nvSpPr>
        <dsp:cNvPr id="0" name=""/>
        <dsp:cNvSpPr/>
      </dsp:nvSpPr>
      <dsp:spPr>
        <a:xfrm>
          <a:off x="3980455" y="3011656"/>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484" y="3170685"/>
        <a:ext cx="767859" cy="767859"/>
      </dsp:txXfrm>
    </dsp:sp>
    <dsp:sp modelId="{C05010F8-9818-4F8B-9B04-617C92E895A4}">
      <dsp:nvSpPr>
        <dsp:cNvPr id="0" name=""/>
        <dsp:cNvSpPr/>
      </dsp:nvSpPr>
      <dsp:spPr>
        <a:xfrm rot="6872440">
          <a:off x="3379451" y="2641880"/>
          <a:ext cx="313982"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2712" y="2660816"/>
        <a:ext cx="224589" cy="178786"/>
      </dsp:txXfrm>
    </dsp:sp>
    <dsp:sp modelId="{9C675751-0D64-417B-8F0C-57B1CD04880F}">
      <dsp:nvSpPr>
        <dsp:cNvPr id="0" name=""/>
        <dsp:cNvSpPr/>
      </dsp:nvSpPr>
      <dsp:spPr>
        <a:xfrm>
          <a:off x="2641253" y="30193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2" y="3178386"/>
        <a:ext cx="767859" cy="767859"/>
      </dsp:txXfrm>
    </dsp:sp>
    <dsp:sp modelId="{BE7267F4-1325-4D52-8C6A-DA46A1941A38}">
      <dsp:nvSpPr>
        <dsp:cNvPr id="0" name=""/>
        <dsp:cNvSpPr/>
      </dsp:nvSpPr>
      <dsp:spPr>
        <a:xfrm rot="10028571">
          <a:off x="2968554" y="2144056"/>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6826" y="2193705"/>
        <a:ext cx="228110" cy="178786"/>
      </dsp:txXfrm>
    </dsp:sp>
    <dsp:sp modelId="{8BF97886-FC98-4EE8-A27C-6EF0B5966A81}">
      <dsp:nvSpPr>
        <dsp:cNvPr id="0" name=""/>
        <dsp:cNvSpPr/>
      </dsp:nvSpPr>
      <dsp:spPr>
        <a:xfrm>
          <a:off x="1754218" y="1939557"/>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247" y="2098586"/>
        <a:ext cx="767859" cy="767859"/>
      </dsp:txXfrm>
    </dsp:sp>
    <dsp:sp modelId="{0A90D38B-F06D-40AB-9954-8113B94CD2AA}">
      <dsp:nvSpPr>
        <dsp:cNvPr id="0" name=""/>
        <dsp:cNvSpPr/>
      </dsp:nvSpPr>
      <dsp:spPr>
        <a:xfrm rot="13114286">
          <a:off x="3109272" y="1527528"/>
          <a:ext cx="317503" cy="297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8914" y="1614991"/>
        <a:ext cx="228110" cy="178786"/>
      </dsp:txXfrm>
    </dsp:sp>
    <dsp:sp modelId="{382D73C6-3615-48D2-9A1F-A56DB7940281}">
      <dsp:nvSpPr>
        <dsp:cNvPr id="0" name=""/>
        <dsp:cNvSpPr/>
      </dsp:nvSpPr>
      <dsp:spPr>
        <a:xfrm>
          <a:off x="2059354" y="602671"/>
          <a:ext cx="1085917" cy="1085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383" y="761700"/>
        <a:ext cx="767859" cy="767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25.07.18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‹Nr.›</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25.07.18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‹Nr.›</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FF 55</a:t>
            </a:r>
            <a:r>
              <a:rPr lang="de-DE" baseline="0" dirty="0" smtClean="0"/>
              <a:t> Header </a:t>
            </a:r>
          </a:p>
          <a:p>
            <a:r>
              <a:rPr lang="de-DE" baseline="0" dirty="0" err="1" smtClean="0"/>
              <a:t>Length</a:t>
            </a:r>
            <a:r>
              <a:rPr lang="de-DE" baseline="0" dirty="0" smtClean="0"/>
              <a:t> ... Anzahl der Bytes die folgen</a:t>
            </a:r>
          </a:p>
          <a:p>
            <a:r>
              <a:rPr lang="de-DE" baseline="0" dirty="0" smtClean="0"/>
              <a:t>Index wird für andere Funktionen gebraucht </a:t>
            </a:r>
          </a:p>
          <a:p>
            <a:r>
              <a:rPr lang="de-DE" baseline="0" dirty="0" smtClean="0"/>
              <a:t>Action Lesen Schreiben </a:t>
            </a:r>
          </a:p>
          <a:p>
            <a:r>
              <a:rPr lang="de-DE" baseline="0" dirty="0" smtClean="0"/>
              <a:t>Motor Links / </a:t>
            </a:r>
            <a:r>
              <a:rPr lang="de-DE" baseline="0" dirty="0" err="1" smtClean="0"/>
              <a:t>Redhts</a:t>
            </a:r>
            <a:endParaRPr lang="de-DE" baseline="0" dirty="0" smtClean="0"/>
          </a:p>
          <a:p>
            <a:r>
              <a:rPr lang="de-DE" baseline="0" dirty="0" smtClean="0"/>
              <a:t>Values = werte für </a:t>
            </a:r>
            <a:r>
              <a:rPr lang="de-DE" baseline="0" dirty="0" err="1" smtClean="0"/>
              <a:t>geschwindigkeit</a:t>
            </a: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228684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57</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58</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25.07.18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25.07.18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25.07.18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‹Nr.›</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‹Nr.›</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hyperlink" Target="https://www.sunrisemedical.de/SunriseEU/files/94/940f9161-b231-485b-b799-3412e2a7f750.jpg"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1" Type="http://schemas.openxmlformats.org/officeDocument/2006/relationships/image" Target="../media/image31.JPG"/><Relationship Id="rId12" Type="http://schemas.openxmlformats.org/officeDocument/2006/relationships/image" Target="../media/image32.png"/><Relationship Id="rId13" Type="http://schemas.openxmlformats.org/officeDocument/2006/relationships/image" Target="../media/image33.jpeg"/><Relationship Id="rId1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s://www.robotistan.com/makeblock-mbot-24g-kit-v11-blue-21706-27-B.jpg" TargetMode="External"/><Relationship Id="rId3" Type="http://schemas.openxmlformats.org/officeDocument/2006/relationships/hyperlink" Target="https://upload.wikimedia.org/wikipedia/commons/0/01/Arduino_Mega.jpg" TargetMode="External"/><Relationship Id="rId4" Type="http://schemas.openxmlformats.org/officeDocument/2006/relationships/hyperlink" Target="https://www.burbach-goetz.de/item/images/120009959/640x640/Alber-Efix-E35-02.jpg" TargetMode="External"/><Relationship Id="rId5" Type="http://schemas.openxmlformats.org/officeDocument/2006/relationships/hyperlink" Target="https://www.makerfabs.com/image/cache/makerfabs/Bluetooth%20Low%20Energy%20Module-%20CC2541/Bluetooth%20Low%20Energy%20Module-%20CC2541-1000x750.JPG" TargetMode="External"/><Relationship Id="rId6" Type="http://schemas.openxmlformats.org/officeDocument/2006/relationships/hyperlink" Target="https://www.smartphoneonly.de/media/image/product/2220/lg/apple-iphone-x-space-grau-64gb.png" TargetMode="External"/><Relationship Id="rId7" Type="http://schemas.openxmlformats.org/officeDocument/2006/relationships/hyperlink" Target="https://mcdn.richter-gabelstapler.com/media/catalog/product/cache/1/image/510x/040ec09b1e35df139433887a97daa66f/d/s/dsc02072_1__1.gif" TargetMode="External"/><Relationship Id="rId8" Type="http://schemas.openxmlformats.org/officeDocument/2006/relationships/image" Target="../media/image28.png"/><Relationship Id="rId9" Type="http://schemas.openxmlformats.org/officeDocument/2006/relationships/image" Target="../media/image29.jpg"/><Relationship Id="rId10"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robotistan.com/makeblock-mbot-24g-kit-v11-blue-21706-27-B.jpg"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9578672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normAutofit fontScale="92500"/>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dirty="0"/>
              <a:t>Gewicht </a:t>
            </a:r>
            <a:r>
              <a:rPr lang="de-DE" sz="2400" b="1" dirty="0"/>
              <a:t>je</a:t>
            </a:r>
            <a:r>
              <a:rPr lang="de-DE" sz="2400" dirty="0"/>
              <a:t> Antriebsrad:	</a:t>
            </a:r>
            <a:r>
              <a:rPr lang="de-DE" sz="2400" b="1" dirty="0"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0916688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1374864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745623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4274616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385832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243219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lnSpcReduction="10000"/>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a:t>
            </a:r>
            <a:endParaRPr lang="de-DE" dirty="0"/>
          </a:p>
        </p:txBody>
      </p:sp>
      <p:sp>
        <p:nvSpPr>
          <p:cNvPr id="3" name="Untertitel 2"/>
          <p:cNvSpPr>
            <a:spLocks noGrp="1"/>
          </p:cNvSpPr>
          <p:nvPr>
            <p:ph type="subTitle" idx="1"/>
          </p:nvPr>
        </p:nvSpPr>
        <p:spPr/>
        <p:txBody>
          <a:bodyPr>
            <a:normAutofit/>
          </a:bodyPr>
          <a:lstStyle/>
          <a:p>
            <a:r>
              <a:rPr lang="de-DE" sz="2400" b="1" dirty="0" smtClean="0"/>
              <a:t>Antriebskonzepte</a:t>
            </a:r>
          </a:p>
          <a:p>
            <a:r>
              <a:rPr lang="de-DE" sz="2400" b="1" dirty="0" smtClean="0"/>
              <a:t>Kommunikationsprotokoll</a:t>
            </a:r>
          </a:p>
          <a:p>
            <a:r>
              <a:rPr lang="de-DE" sz="2400" b="1" dirty="0" err="1" smtClean="0"/>
              <a:t>mBot</a:t>
            </a:r>
            <a:r>
              <a:rPr lang="de-DE" sz="2400" b="1" dirty="0" smtClean="0"/>
              <a:t> </a:t>
            </a:r>
            <a:r>
              <a:rPr lang="de-DE" sz="2400" b="1" dirty="0"/>
              <a:t>als </a:t>
            </a:r>
            <a:r>
              <a:rPr lang="de-DE" sz="2400" b="1" dirty="0" smtClean="0"/>
              <a:t>Prototyp</a:t>
            </a:r>
          </a:p>
          <a:p>
            <a:r>
              <a:rPr lang="de-DE" sz="2400" b="1" dirty="0" smtClean="0"/>
              <a:t>App Entwicklung</a:t>
            </a:r>
          </a:p>
          <a:p>
            <a:r>
              <a:rPr lang="de-DE" sz="2400" b="1" dirty="0" smtClean="0"/>
              <a:t>Sonstige Ansätze</a:t>
            </a:r>
            <a:endParaRPr lang="de-DE" sz="2400" b="1" dirty="0"/>
          </a:p>
          <a:p>
            <a:endParaRPr lang="de-DE" sz="2400" b="1"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Radnabe</a:t>
            </a:r>
            <a:endParaRPr lang="de-DE" sz="2400" dirty="0" smtClean="0"/>
          </a:p>
          <a:p>
            <a:r>
              <a:rPr lang="de-DE" sz="2800" dirty="0" smtClean="0"/>
              <a:t>Kein Freilauf</a:t>
            </a:r>
            <a:endParaRPr lang="de-DE" sz="2800" dirty="0" smtClean="0"/>
          </a:p>
          <a:p>
            <a:r>
              <a:rPr lang="de-DE" sz="2800" dirty="0" smtClean="0"/>
              <a:t>Sehr </a:t>
            </a:r>
            <a:r>
              <a:rPr lang="de-DE" sz="2800" dirty="0" smtClean="0"/>
              <a:t>hohe Kräfte</a:t>
            </a:r>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t>
            </a:r>
            <a:r>
              <a:rPr lang="de-DE" sz="2400" dirty="0" smtClean="0"/>
              <a:t>adantrieb</a:t>
            </a:r>
            <a:endParaRPr lang="de-DE" sz="2400" dirty="0"/>
          </a:p>
        </p:txBody>
      </p:sp>
      <p:sp>
        <p:nvSpPr>
          <p:cNvPr id="8" name="TextBox 7"/>
          <p:cNvSpPr txBox="1"/>
          <p:nvPr/>
        </p:nvSpPr>
        <p:spPr>
          <a:xfrm>
            <a:off x="3036503"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pic>
        <p:nvPicPr>
          <p:cNvPr id="9" name="Inhaltsplatzhalter 5" descr="bohrmaschine.png"/>
          <p:cNvPicPr>
            <a:picLocks noChangeAspect="1"/>
          </p:cNvPicPr>
          <p:nvPr/>
        </p:nvPicPr>
        <p:blipFill>
          <a:blip r:embed="rId2">
            <a:extLst>
              <a:ext uri="{28A0092B-C50C-407E-A947-70E740481C1C}">
                <a14:useLocalDpi xmlns:a14="http://schemas.microsoft.com/office/drawing/2010/main" val="0"/>
              </a:ext>
            </a:extLst>
          </a:blip>
          <a:srcRect l="-74711" r="-74711"/>
          <a:stretch>
            <a:fillRect/>
          </a:stretch>
        </p:blipFill>
        <p:spPr>
          <a:xfrm>
            <a:off x="2511335" y="1709968"/>
            <a:ext cx="8099026" cy="4331530"/>
          </a:xfrm>
          <a:prstGeom prst="rect">
            <a:avLst/>
          </a:prstGeom>
        </p:spPr>
      </p:pic>
    </p:spTree>
    <p:extLst>
      <p:ext uri="{BB962C8B-B14F-4D97-AF65-F5344CB8AC3E}">
        <p14:creationId xmlns:p14="http://schemas.microsoft.com/office/powerpoint/2010/main" val="23402915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Radlauffläche</a:t>
            </a:r>
            <a:endParaRPr lang="de-DE" sz="2400" dirty="0" smtClean="0"/>
          </a:p>
          <a:p>
            <a:r>
              <a:rPr lang="de-DE" sz="2800" dirty="0" smtClean="0"/>
              <a:t>Hoher Schlupf</a:t>
            </a:r>
            <a:endParaRPr lang="de-DE" sz="2800" dirty="0" smtClean="0"/>
          </a:p>
          <a:p>
            <a:r>
              <a:rPr lang="de-DE" sz="2800" dirty="0" smtClean="0"/>
              <a:t>Nicht gleichmäßig</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t>
            </a:r>
            <a:r>
              <a:rPr lang="de-DE" sz="2400" dirty="0" smtClean="0"/>
              <a:t>adantrieb</a:t>
            </a:r>
            <a:endParaRPr lang="de-DE" sz="2400" dirty="0"/>
          </a:p>
        </p:txBody>
      </p:sp>
      <p:sp>
        <p:nvSpPr>
          <p:cNvPr id="8" name="TextBox 7"/>
          <p:cNvSpPr txBox="1"/>
          <p:nvPr/>
        </p:nvSpPr>
        <p:spPr>
          <a:xfrm>
            <a:off x="3036504"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a:t> </a:t>
            </a:r>
            <a:r>
              <a:rPr lang="en-US" sz="1050" dirty="0" smtClean="0"/>
              <a:t>Daniel </a:t>
            </a:r>
            <a:r>
              <a:rPr lang="en-US" sz="1050" dirty="0" err="1" smtClean="0"/>
              <a:t>Münstermann</a:t>
            </a:r>
            <a:endParaRPr lang="en-US" sz="1050" dirty="0"/>
          </a:p>
        </p:txBody>
      </p:sp>
      <p:pic>
        <p:nvPicPr>
          <p:cNvPr id="2" name="Bild 1"/>
          <p:cNvPicPr>
            <a:picLocks noChangeAspect="1"/>
          </p:cNvPicPr>
          <p:nvPr/>
        </p:nvPicPr>
        <p:blipFill>
          <a:blip r:embed="rId2"/>
          <a:stretch>
            <a:fillRect/>
          </a:stretch>
        </p:blipFill>
        <p:spPr>
          <a:xfrm>
            <a:off x="4675481" y="1778001"/>
            <a:ext cx="2533825" cy="2526224"/>
          </a:xfrm>
          <a:prstGeom prst="rect">
            <a:avLst/>
          </a:prstGeom>
        </p:spPr>
      </p:pic>
      <p:sp>
        <p:nvSpPr>
          <p:cNvPr id="6" name="Textfeld 5"/>
          <p:cNvSpPr txBox="1"/>
          <p:nvPr/>
        </p:nvSpPr>
        <p:spPr>
          <a:xfrm>
            <a:off x="3245903" y="5926108"/>
            <a:ext cx="5286097" cy="400110"/>
          </a:xfrm>
          <a:prstGeom prst="rect">
            <a:avLst/>
          </a:prstGeom>
          <a:noFill/>
        </p:spPr>
        <p:txBody>
          <a:bodyPr wrap="none" rtlCol="0">
            <a:spAutoFit/>
          </a:bodyPr>
          <a:lstStyle/>
          <a:p>
            <a:r>
              <a:rPr lang="de-DE" sz="1000" dirty="0">
                <a:hlinkClick r:id="rId3"/>
              </a:rPr>
              <a:t>https://www.sunrisemedical.de/SunriseEU/files/94/940f9161-b231-485b-b799-3412e2a7f750.</a:t>
            </a:r>
            <a:r>
              <a:rPr lang="de-DE" sz="1000" dirty="0" smtClean="0">
                <a:hlinkClick r:id="rId3"/>
              </a:rPr>
              <a:t>jpg</a:t>
            </a:r>
            <a:endParaRPr lang="de-DE" sz="1000" dirty="0" smtClean="0"/>
          </a:p>
          <a:p>
            <a:r>
              <a:rPr lang="de-DE" sz="1000" dirty="0"/>
              <a:t>https://</a:t>
            </a:r>
            <a:r>
              <a:rPr lang="de-DE" sz="1000" dirty="0" err="1"/>
              <a:t>www.akkuschrauber-experten.de</a:t>
            </a:r>
            <a:r>
              <a:rPr lang="de-DE" sz="1000" dirty="0"/>
              <a:t>/bosch-psr-18-li-2</a:t>
            </a:r>
          </a:p>
        </p:txBody>
      </p:sp>
      <p:pic>
        <p:nvPicPr>
          <p:cNvPr id="12" name="Bild 11"/>
          <p:cNvPicPr>
            <a:picLocks noChangeAspect="1"/>
          </p:cNvPicPr>
          <p:nvPr/>
        </p:nvPicPr>
        <p:blipFill>
          <a:blip r:embed="rId4"/>
          <a:stretch>
            <a:fillRect/>
          </a:stretch>
        </p:blipFill>
        <p:spPr>
          <a:xfrm>
            <a:off x="7294072" y="2521186"/>
            <a:ext cx="1237928" cy="3349037"/>
          </a:xfrm>
          <a:prstGeom prst="rect">
            <a:avLst/>
          </a:prstGeom>
        </p:spPr>
      </p:pic>
      <p:sp>
        <p:nvSpPr>
          <p:cNvPr id="13" name="Gebogener Pfeil 12"/>
          <p:cNvSpPr/>
          <p:nvPr/>
        </p:nvSpPr>
        <p:spPr>
          <a:xfrm rot="16200000">
            <a:off x="7003138" y="2250731"/>
            <a:ext cx="1778322" cy="1620255"/>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6624725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8"/>
          <p:cNvSpPr txBox="1"/>
          <p:nvPr/>
        </p:nvSpPr>
        <p:spPr>
          <a:xfrm>
            <a:off x="330338" y="1561630"/>
            <a:ext cx="8286847" cy="4252147"/>
          </a:xfrm>
          <a:prstGeom prst="rect">
            <a:avLst/>
          </a:prstGeom>
          <a:solidFill>
            <a:schemeClr val="bg1"/>
          </a:solidFill>
        </p:spPr>
        <p:txBody>
          <a:bodyPr wrap="square" rtlCol="0">
            <a:spAutoFit/>
          </a:bodyPr>
          <a:lstStyle/>
          <a:p>
            <a:endParaRPr lang="de-DE" dirty="0"/>
          </a:p>
        </p:txBody>
      </p:sp>
      <p:sp>
        <p:nvSpPr>
          <p:cNvPr id="3" name="Inhaltsplatzhalter 2"/>
          <p:cNvSpPr>
            <a:spLocks noGrp="1"/>
          </p:cNvSpPr>
          <p:nvPr>
            <p:ph idx="1"/>
          </p:nvPr>
        </p:nvSpPr>
        <p:spPr/>
        <p:txBody>
          <a:bodyPr>
            <a:normAutofit/>
          </a:bodyPr>
          <a:lstStyle/>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Kommunikationsprotokoll</a:t>
            </a:r>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330338" y="5706367"/>
            <a:ext cx="7653557" cy="954107"/>
          </a:xfrm>
          <a:prstGeom prst="rect">
            <a:avLst/>
          </a:prstGeom>
          <a:noFill/>
        </p:spPr>
        <p:txBody>
          <a:bodyPr wrap="none" rtlCol="0">
            <a:spAutoFit/>
          </a:bodyPr>
          <a:lstStyle/>
          <a:p>
            <a:r>
              <a:rPr lang="de-DE" sz="800" dirty="0">
                <a:hlinkClick r:id="rId2"/>
              </a:rPr>
              <a:t>https://www.robotistan.com/makeblock-mbot-24g-kit-v11-blue-21706-27-</a:t>
            </a:r>
            <a:r>
              <a:rPr lang="de-DE" sz="800" dirty="0" smtClean="0">
                <a:hlinkClick r:id="rId2"/>
              </a:rPr>
              <a:t>B.jpg</a:t>
            </a:r>
            <a:endParaRPr lang="de-DE" sz="800" dirty="0" smtClean="0"/>
          </a:p>
          <a:p>
            <a:r>
              <a:rPr lang="de-DE" sz="800" dirty="0">
                <a:hlinkClick r:id="rId3"/>
              </a:rPr>
              <a:t>https://upload.wikimedia.org/wikipedia/commons/0/01/</a:t>
            </a:r>
            <a:r>
              <a:rPr lang="de-DE" sz="800" dirty="0" smtClean="0">
                <a:hlinkClick r:id="rId3"/>
              </a:rPr>
              <a:t>Arduino_Mega.jpg</a:t>
            </a:r>
            <a:endParaRPr lang="de-DE" sz="800" dirty="0" smtClean="0"/>
          </a:p>
          <a:p>
            <a:r>
              <a:rPr lang="de-DE" sz="800" dirty="0">
                <a:hlinkClick r:id="rId4"/>
              </a:rPr>
              <a:t>https://www.burbach-goetz.de/item/images/120009959/640x640/Alber-Efix-E35-02.</a:t>
            </a:r>
            <a:r>
              <a:rPr lang="de-DE" sz="800" dirty="0" smtClean="0">
                <a:hlinkClick r:id="rId4"/>
              </a:rPr>
              <a:t>jpg</a:t>
            </a:r>
            <a:endParaRPr lang="de-DE" sz="800" dirty="0" smtClean="0"/>
          </a:p>
          <a:p>
            <a:r>
              <a:rPr lang="de-DE" sz="800" dirty="0">
                <a:hlinkClick r:id="rId5"/>
              </a:rPr>
              <a:t>https://www.makerfabs.com/image/cache/makerfabs/Bluetooth%20Low%20Energy%20Module-%20CC2541/Bluetooth%20Low%20Energy%20Module-%20CC2541-1000x750.</a:t>
            </a:r>
            <a:r>
              <a:rPr lang="de-DE" sz="800" dirty="0" smtClean="0">
                <a:hlinkClick r:id="rId5"/>
              </a:rPr>
              <a:t>JPG</a:t>
            </a:r>
            <a:endParaRPr lang="de-DE" sz="800" dirty="0" smtClean="0"/>
          </a:p>
          <a:p>
            <a:r>
              <a:rPr lang="de-DE" sz="800" dirty="0">
                <a:hlinkClick r:id="rId6"/>
              </a:rPr>
              <a:t>https://www.smartphoneonly.de/media/image/product/2220/lg/apple-iphone-x-space-grau-</a:t>
            </a:r>
            <a:r>
              <a:rPr lang="de-DE" sz="800" dirty="0" smtClean="0">
                <a:hlinkClick r:id="rId6"/>
              </a:rPr>
              <a:t>64gb.png</a:t>
            </a:r>
            <a:endParaRPr lang="de-DE" sz="800" dirty="0" smtClean="0"/>
          </a:p>
          <a:p>
            <a:r>
              <a:rPr lang="de-DE" sz="800" dirty="0">
                <a:hlinkClick r:id="rId7"/>
              </a:rPr>
              <a:t>https://mcdn.richter-gabelstapler.com/media/catalog/product/cache/1/image/510x/040ec09b1e35df139433887a97daa66f/d/s/dsc02072_1__1.</a:t>
            </a:r>
            <a:r>
              <a:rPr lang="de-DE" sz="800" dirty="0" smtClean="0">
                <a:hlinkClick r:id="rId7"/>
              </a:rPr>
              <a:t>gif</a:t>
            </a:r>
            <a:endParaRPr lang="de-DE" sz="800" dirty="0" smtClean="0"/>
          </a:p>
          <a:p>
            <a:endParaRPr lang="de-DE" sz="800" dirty="0"/>
          </a:p>
        </p:txBody>
      </p:sp>
      <p:pic>
        <p:nvPicPr>
          <p:cNvPr id="10" name="Bild 9"/>
          <p:cNvPicPr>
            <a:picLocks noChangeAspect="1"/>
          </p:cNvPicPr>
          <p:nvPr/>
        </p:nvPicPr>
        <p:blipFill>
          <a:blip r:embed="rId8"/>
          <a:stretch>
            <a:fillRect/>
          </a:stretch>
        </p:blipFill>
        <p:spPr>
          <a:xfrm>
            <a:off x="6941678" y="4200193"/>
            <a:ext cx="1506174" cy="1506174"/>
          </a:xfrm>
          <a:prstGeom prst="rect">
            <a:avLst/>
          </a:prstGeom>
        </p:spPr>
      </p:pic>
      <p:pic>
        <p:nvPicPr>
          <p:cNvPr id="13" name="Bild 12" descr="Arduino_Meg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8047" y="3469268"/>
            <a:ext cx="1950353" cy="1461849"/>
          </a:xfrm>
          <a:prstGeom prst="rect">
            <a:avLst/>
          </a:prstGeom>
        </p:spPr>
      </p:pic>
      <p:pic>
        <p:nvPicPr>
          <p:cNvPr id="15" name="Bild 14" descr="Alber-Efix-E35-0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8844" y="1561630"/>
            <a:ext cx="2366361" cy="1771074"/>
          </a:xfrm>
          <a:prstGeom prst="rect">
            <a:avLst/>
          </a:prstGeom>
        </p:spPr>
      </p:pic>
      <p:pic>
        <p:nvPicPr>
          <p:cNvPr id="18" name="Bild 17" descr="Bluetooth Low Energy Module- CC2541-1000x750.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00" y="3527777"/>
            <a:ext cx="1429926" cy="1072445"/>
          </a:xfrm>
          <a:prstGeom prst="rect">
            <a:avLst/>
          </a:prstGeom>
        </p:spPr>
      </p:pic>
      <p:pic>
        <p:nvPicPr>
          <p:cNvPr id="20" name="Bild 19"/>
          <p:cNvPicPr>
            <a:picLocks noChangeAspect="1"/>
          </p:cNvPicPr>
          <p:nvPr/>
        </p:nvPicPr>
        <p:blipFill>
          <a:blip r:embed="rId12"/>
          <a:stretch>
            <a:fillRect/>
          </a:stretch>
        </p:blipFill>
        <p:spPr>
          <a:xfrm>
            <a:off x="648000" y="2248071"/>
            <a:ext cx="856982" cy="1392596"/>
          </a:xfrm>
          <a:prstGeom prst="rect">
            <a:avLst/>
          </a:prstGeom>
        </p:spPr>
      </p:pic>
      <p:pic>
        <p:nvPicPr>
          <p:cNvPr id="22" name="Bild 21" descr="dsc02072_1__1.gif.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112" y="3922889"/>
            <a:ext cx="1628875" cy="1552222"/>
          </a:xfrm>
          <a:prstGeom prst="rect">
            <a:avLst/>
          </a:prstGeom>
        </p:spPr>
      </p:pic>
      <p:cxnSp>
        <p:nvCxnSpPr>
          <p:cNvPr id="24" name="Gerade Verbindung mit Pfeil 23"/>
          <p:cNvCxnSpPr/>
          <p:nvPr/>
        </p:nvCxnSpPr>
        <p:spPr>
          <a:xfrm>
            <a:off x="1721556" y="2888074"/>
            <a:ext cx="1196378" cy="10348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Gerade Verbindung mit Pfeil 25"/>
          <p:cNvCxnSpPr/>
          <p:nvPr/>
        </p:nvCxnSpPr>
        <p:spPr>
          <a:xfrm flipV="1">
            <a:off x="1834444" y="4280370"/>
            <a:ext cx="1138297" cy="31985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Gerade Verbindung mit Pfeil 27"/>
          <p:cNvCxnSpPr/>
          <p:nvPr/>
        </p:nvCxnSpPr>
        <p:spPr>
          <a:xfrm>
            <a:off x="4022053" y="4007556"/>
            <a:ext cx="3789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1635817" y="1737927"/>
            <a:ext cx="1282117" cy="646331"/>
          </a:xfrm>
          <a:prstGeom prst="rect">
            <a:avLst/>
          </a:prstGeom>
          <a:noFill/>
        </p:spPr>
        <p:txBody>
          <a:bodyPr wrap="square" rtlCol="0">
            <a:spAutoFit/>
          </a:bodyPr>
          <a:lstStyle/>
          <a:p>
            <a:r>
              <a:rPr lang="de-DE" dirty="0" smtClean="0"/>
              <a:t>BLE Verbindung</a:t>
            </a:r>
            <a:endParaRPr lang="de-DE" dirty="0"/>
          </a:p>
        </p:txBody>
      </p:sp>
      <p:cxnSp>
        <p:nvCxnSpPr>
          <p:cNvPr id="34" name="Gerade Verbindung mit Pfeil 33"/>
          <p:cNvCxnSpPr/>
          <p:nvPr/>
        </p:nvCxnSpPr>
        <p:spPr>
          <a:xfrm flipV="1">
            <a:off x="6509926" y="3207926"/>
            <a:ext cx="649111" cy="58325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Gerade Verbindung mit Pfeil 35"/>
          <p:cNvCxnSpPr/>
          <p:nvPr/>
        </p:nvCxnSpPr>
        <p:spPr>
          <a:xfrm>
            <a:off x="6398400" y="4421481"/>
            <a:ext cx="619526" cy="3292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feld 36"/>
          <p:cNvSpPr txBox="1"/>
          <p:nvPr/>
        </p:nvSpPr>
        <p:spPr>
          <a:xfrm>
            <a:off x="6067785" y="1890327"/>
            <a:ext cx="1282117" cy="646331"/>
          </a:xfrm>
          <a:prstGeom prst="rect">
            <a:avLst/>
          </a:prstGeom>
          <a:noFill/>
        </p:spPr>
        <p:txBody>
          <a:bodyPr wrap="square" rtlCol="0">
            <a:spAutoFit/>
          </a:bodyPr>
          <a:lstStyle/>
          <a:p>
            <a:r>
              <a:rPr lang="de-DE" dirty="0" smtClean="0"/>
              <a:t>Steuer Signale</a:t>
            </a:r>
            <a:endParaRPr lang="de-DE" dirty="0"/>
          </a:p>
        </p:txBody>
      </p:sp>
      <p:pic>
        <p:nvPicPr>
          <p:cNvPr id="38" name="Bild 37"/>
          <p:cNvPicPr>
            <a:picLocks noChangeAspect="1"/>
          </p:cNvPicPr>
          <p:nvPr/>
        </p:nvPicPr>
        <p:blipFill>
          <a:blip r:embed="rId14"/>
          <a:stretch>
            <a:fillRect/>
          </a:stretch>
        </p:blipFill>
        <p:spPr>
          <a:xfrm>
            <a:off x="4448047" y="2244729"/>
            <a:ext cx="1197877" cy="898408"/>
          </a:xfrm>
          <a:prstGeom prst="rect">
            <a:avLst/>
          </a:prstGeom>
        </p:spPr>
      </p:pic>
      <p:cxnSp>
        <p:nvCxnSpPr>
          <p:cNvPr id="40" name="Gerade Verbindung mit Pfeil 39"/>
          <p:cNvCxnSpPr/>
          <p:nvPr/>
        </p:nvCxnSpPr>
        <p:spPr>
          <a:xfrm>
            <a:off x="5080000" y="3207926"/>
            <a:ext cx="56444" cy="432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feld 40"/>
          <p:cNvSpPr txBox="1"/>
          <p:nvPr/>
        </p:nvSpPr>
        <p:spPr>
          <a:xfrm>
            <a:off x="4211526" y="1876558"/>
            <a:ext cx="1282117" cy="369332"/>
          </a:xfrm>
          <a:prstGeom prst="rect">
            <a:avLst/>
          </a:prstGeom>
          <a:noFill/>
        </p:spPr>
        <p:txBody>
          <a:bodyPr wrap="square" rtlCol="0">
            <a:spAutoFit/>
          </a:bodyPr>
          <a:lstStyle/>
          <a:p>
            <a:r>
              <a:rPr lang="de-DE" dirty="0" smtClean="0"/>
              <a:t>Interrupts</a:t>
            </a:r>
            <a:endParaRPr lang="de-DE" dirty="0"/>
          </a:p>
        </p:txBody>
      </p:sp>
    </p:spTree>
    <p:extLst>
      <p:ext uri="{BB962C8B-B14F-4D97-AF65-F5344CB8AC3E}">
        <p14:creationId xmlns:p14="http://schemas.microsoft.com/office/powerpoint/2010/main" val="2205728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Open Source</a:t>
            </a:r>
            <a:endParaRPr lang="de-DE" sz="2400" dirty="0" smtClean="0"/>
          </a:p>
          <a:p>
            <a:r>
              <a:rPr lang="de-DE" sz="2800" dirty="0" smtClean="0"/>
              <a:t>Präzise Steuerung</a:t>
            </a:r>
            <a:endParaRPr lang="de-DE" sz="2800" dirty="0" smtClean="0"/>
          </a:p>
          <a:p>
            <a:r>
              <a:rPr lang="de-DE" sz="2800" dirty="0" smtClean="0"/>
              <a:t>Bluetooth Low </a:t>
            </a:r>
            <a:r>
              <a:rPr lang="de-DE" sz="2800" dirty="0" err="1" smtClean="0"/>
              <a:t>Energy</a:t>
            </a:r>
            <a:endParaRPr lang="de-DE" sz="2800" dirty="0" smtClean="0"/>
          </a:p>
          <a:p>
            <a:pPr marL="0" indent="0">
              <a:buNone/>
            </a:pPr>
            <a:r>
              <a:rPr lang="de-DE" sz="2800" dirty="0"/>
              <a:t>	</a:t>
            </a:r>
            <a:r>
              <a:rPr lang="de-DE" sz="2800" dirty="0" smtClean="0"/>
              <a:t>Schnittstelle</a:t>
            </a:r>
          </a:p>
          <a:p>
            <a:r>
              <a:rPr lang="de-DE" sz="2800" dirty="0" smtClean="0"/>
              <a:t>Bekanntes System</a:t>
            </a:r>
            <a:endParaRPr lang="de-DE" sz="28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als Prototyp</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2"/>
          <a:stretch>
            <a:fillRect/>
          </a:stretch>
        </p:blipFill>
        <p:spPr>
          <a:xfrm>
            <a:off x="4834418" y="1709967"/>
            <a:ext cx="3718107" cy="3718107"/>
          </a:xfrm>
          <a:prstGeom prst="rect">
            <a:avLst/>
          </a:prstGeom>
        </p:spPr>
      </p:pic>
    </p:spTree>
    <p:extLst>
      <p:ext uri="{BB962C8B-B14F-4D97-AF65-F5344CB8AC3E}">
        <p14:creationId xmlns:p14="http://schemas.microsoft.com/office/powerpoint/2010/main" val="32561237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Serielle Verbindung</a:t>
            </a:r>
          </a:p>
          <a:p>
            <a:pPr lvl="1"/>
            <a:r>
              <a:rPr lang="de-DE" sz="2000" dirty="0" smtClean="0"/>
              <a:t>115200 Baud</a:t>
            </a:r>
          </a:p>
          <a:p>
            <a:pPr lvl="1"/>
            <a:r>
              <a:rPr lang="de-DE" sz="2000" dirty="0" err="1" smtClean="0"/>
              <a:t>No</a:t>
            </a:r>
            <a:r>
              <a:rPr lang="de-DE" sz="2000" dirty="0" smtClean="0"/>
              <a:t> </a:t>
            </a:r>
            <a:r>
              <a:rPr lang="de-DE" sz="2000" dirty="0" err="1" smtClean="0"/>
              <a:t>Parity</a:t>
            </a:r>
            <a:endParaRPr lang="de-DE" sz="2000" dirty="0" smtClean="0"/>
          </a:p>
          <a:p>
            <a:pPr lvl="1"/>
            <a:r>
              <a:rPr lang="de-DE" sz="2000" dirty="0" smtClean="0"/>
              <a:t>1 </a:t>
            </a:r>
            <a:r>
              <a:rPr lang="de-DE" sz="2000" dirty="0" err="1" smtClean="0"/>
              <a:t>Stopbit</a:t>
            </a:r>
            <a:endParaRPr lang="de-DE" sz="2000" dirty="0" smtClean="0"/>
          </a:p>
          <a:p>
            <a:pPr lvl="1"/>
            <a:r>
              <a:rPr lang="de-DE" sz="2000" dirty="0" smtClean="0"/>
              <a:t>8 Bit / Byte</a:t>
            </a:r>
          </a:p>
          <a:p>
            <a:pPr lvl="1"/>
            <a:endParaRPr lang="de-DE" sz="2000" dirty="0"/>
          </a:p>
          <a:p>
            <a:pPr marL="457200" lvl="1" indent="0">
              <a:buNone/>
            </a:pPr>
            <a:endParaRPr lang="de-DE" sz="20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Protokoll</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3"/>
          <a:stretch>
            <a:fillRect/>
          </a:stretch>
        </p:blipFill>
        <p:spPr>
          <a:xfrm>
            <a:off x="5963307" y="1709968"/>
            <a:ext cx="2589218" cy="2589218"/>
          </a:xfrm>
          <a:prstGeom prst="rect">
            <a:avLst/>
          </a:prstGeom>
        </p:spPr>
      </p:pic>
      <p:sp>
        <p:nvSpPr>
          <p:cNvPr id="2" name="Rechteck 1"/>
          <p:cNvSpPr/>
          <p:nvPr/>
        </p:nvSpPr>
        <p:spPr>
          <a:xfrm>
            <a:off x="647999" y="5164666"/>
            <a:ext cx="89481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FF	55</a:t>
            </a:r>
            <a:endParaRPr lang="de-DE" dirty="0"/>
          </a:p>
        </p:txBody>
      </p:sp>
      <p:sp>
        <p:nvSpPr>
          <p:cNvPr id="9" name="Rechteck 8"/>
          <p:cNvSpPr/>
          <p:nvPr/>
        </p:nvSpPr>
        <p:spPr>
          <a:xfrm>
            <a:off x="1778000" y="5164666"/>
            <a:ext cx="8248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Length</a:t>
            </a:r>
            <a:endParaRPr lang="de-DE" dirty="0"/>
          </a:p>
        </p:txBody>
      </p:sp>
      <p:sp>
        <p:nvSpPr>
          <p:cNvPr id="11" name="Rechteck 10"/>
          <p:cNvSpPr/>
          <p:nvPr/>
        </p:nvSpPr>
        <p:spPr>
          <a:xfrm>
            <a:off x="2781600" y="5164666"/>
            <a:ext cx="68973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12" name="Rechteck 11"/>
          <p:cNvSpPr/>
          <p:nvPr/>
        </p:nvSpPr>
        <p:spPr>
          <a:xfrm>
            <a:off x="3623733" y="5164666"/>
            <a:ext cx="85419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Action</a:t>
            </a:r>
            <a:endParaRPr lang="de-DE" dirty="0"/>
          </a:p>
        </p:txBody>
      </p:sp>
      <p:sp>
        <p:nvSpPr>
          <p:cNvPr id="13" name="Rechteck 12"/>
          <p:cNvSpPr/>
          <p:nvPr/>
        </p:nvSpPr>
        <p:spPr>
          <a:xfrm>
            <a:off x="4693185" y="5166547"/>
            <a:ext cx="9512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Device</a:t>
            </a:r>
            <a:endParaRPr lang="de-DE" dirty="0"/>
          </a:p>
        </p:txBody>
      </p:sp>
      <p:sp>
        <p:nvSpPr>
          <p:cNvPr id="14" name="Rechteck 13"/>
          <p:cNvSpPr/>
          <p:nvPr/>
        </p:nvSpPr>
        <p:spPr>
          <a:xfrm>
            <a:off x="5897333" y="5166547"/>
            <a:ext cx="93244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Values</a:t>
            </a:r>
            <a:endParaRPr lang="de-DE" dirty="0"/>
          </a:p>
        </p:txBody>
      </p:sp>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Erstellen einer GUI</a:t>
            </a:r>
          </a:p>
          <a:p>
            <a:pPr lvl="1"/>
            <a:r>
              <a:rPr lang="de-DE" sz="2400" dirty="0" smtClean="0"/>
              <a:t>Blauer Punkt beweglich</a:t>
            </a:r>
          </a:p>
          <a:p>
            <a:pPr lvl="1"/>
            <a:endParaRPr lang="de-DE" sz="24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App Entwicklung</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2" name="Bild 1" descr="Bildschirmfoto 2018-07-25 um 23.1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630" y="728929"/>
            <a:ext cx="2747542" cy="5502530"/>
          </a:xfrm>
          <a:prstGeom prst="rect">
            <a:avLst/>
          </a:prstGeom>
        </p:spPr>
      </p:pic>
    </p:spTree>
    <p:extLst>
      <p:ext uri="{BB962C8B-B14F-4D97-AF65-F5344CB8AC3E}">
        <p14:creationId xmlns:p14="http://schemas.microsoft.com/office/powerpoint/2010/main" val="11861974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Swift</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12" name="Bild 11" descr="Bildschirmfoto 2018-07-25 um 23.3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073" y="1008063"/>
            <a:ext cx="6565900" cy="5118100"/>
          </a:xfrm>
          <a:prstGeom prst="rect">
            <a:avLst/>
          </a:prstGeom>
        </p:spPr>
      </p:pic>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Zeit</a:t>
            </a:r>
          </a:p>
          <a:p>
            <a:endParaRPr lang="de-DE" sz="2800" dirty="0"/>
          </a:p>
          <a:p>
            <a:r>
              <a:rPr lang="de-DE" sz="2800" dirty="0" smtClean="0"/>
              <a:t>Sehr spezielle Swift Syntax</a:t>
            </a:r>
          </a:p>
          <a:p>
            <a:pPr lvl="1"/>
            <a:r>
              <a:rPr lang="de-DE" sz="2400" dirty="0" smtClean="0"/>
              <a:t>Überall passiert etwas gleichzeitig</a:t>
            </a:r>
          </a:p>
          <a:p>
            <a:pPr lvl="1"/>
            <a:r>
              <a:rPr lang="de-DE" sz="2400" dirty="0" err="1" smtClean="0"/>
              <a:t>Xcode</a:t>
            </a:r>
            <a:r>
              <a:rPr lang="de-DE" sz="2400" dirty="0" smtClean="0"/>
              <a:t> hat sehr sehr viele Einstellmöglichkeiten</a:t>
            </a:r>
          </a:p>
          <a:p>
            <a:endParaRPr lang="de-DE" sz="2800" dirty="0" smtClean="0"/>
          </a:p>
          <a:p>
            <a:r>
              <a:rPr lang="de-DE" sz="2800" dirty="0" smtClean="0"/>
              <a:t>Veralteter Beispielcode</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Warum hat‘s nicht funktioniert ?</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49985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Sonstige Ansätze - </a:t>
            </a:r>
            <a:r>
              <a:rPr lang="de-DE" sz="2400" dirty="0" err="1" smtClean="0"/>
              <a:t>Indoor</a:t>
            </a:r>
            <a:r>
              <a:rPr lang="de-DE" sz="2400" dirty="0" smtClean="0"/>
              <a:t> Lokalisierung</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a:bodyPr>
          <a:lstStyle/>
          <a:p>
            <a:r>
              <a:rPr lang="de-DE" sz="2400" dirty="0" err="1" smtClean="0"/>
              <a:t>Decawave</a:t>
            </a:r>
            <a:r>
              <a:rPr lang="de-DE" sz="2400" dirty="0" smtClean="0"/>
              <a:t> </a:t>
            </a:r>
            <a:endParaRPr lang="de-DE" sz="2400" dirty="0"/>
          </a:p>
          <a:p>
            <a:pPr marL="0" indent="0">
              <a:buNone/>
            </a:pPr>
            <a:r>
              <a:rPr lang="de-DE" sz="2400" dirty="0" smtClean="0"/>
              <a:t>	</a:t>
            </a:r>
            <a:r>
              <a:rPr lang="de-DE" sz="2400" dirty="0" smtClean="0"/>
              <a:t>MDEK 1001</a:t>
            </a:r>
          </a:p>
        </p:txBody>
      </p:sp>
      <p:pic>
        <p:nvPicPr>
          <p:cNvPr id="10" name="Bild 9"/>
          <p:cNvPicPr>
            <a:picLocks noChangeAspect="1"/>
          </p:cNvPicPr>
          <p:nvPr/>
        </p:nvPicPr>
        <p:blipFill>
          <a:blip r:embed="rId2"/>
          <a:stretch>
            <a:fillRect/>
          </a:stretch>
        </p:blipFill>
        <p:spPr>
          <a:xfrm>
            <a:off x="3186203" y="1554594"/>
            <a:ext cx="5016500" cy="3403600"/>
          </a:xfrm>
          <a:prstGeom prst="rect">
            <a:avLst/>
          </a:prstGeom>
        </p:spPr>
      </p:pic>
      <p:sp>
        <p:nvSpPr>
          <p:cNvPr id="11" name="Textfeld 10"/>
          <p:cNvSpPr txBox="1"/>
          <p:nvPr/>
        </p:nvSpPr>
        <p:spPr>
          <a:xfrm>
            <a:off x="4178024" y="5926108"/>
            <a:ext cx="4353976" cy="400110"/>
          </a:xfrm>
          <a:prstGeom prst="rect">
            <a:avLst/>
          </a:prstGeom>
          <a:noFill/>
        </p:spPr>
        <p:txBody>
          <a:bodyPr wrap="none" rtlCol="0">
            <a:spAutoFit/>
          </a:bodyPr>
          <a:lstStyle/>
          <a:p>
            <a:r>
              <a:rPr lang="de-DE" sz="1000" dirty="0">
                <a:hlinkClick r:id="rId3"/>
              </a:rPr>
              <a:t>https://www.robotistan.com/makeblock-mbot-24g-kit-v11-blue-21706-27-</a:t>
            </a:r>
            <a:r>
              <a:rPr lang="de-DE" sz="1000" dirty="0" smtClean="0">
                <a:hlinkClick r:id="rId3"/>
              </a:rPr>
              <a:t>B.jpg</a:t>
            </a:r>
            <a:endParaRPr lang="de-DE" sz="1000" dirty="0" smtClean="0"/>
          </a:p>
          <a:p>
            <a:r>
              <a:rPr lang="de-DE" sz="1000" dirty="0"/>
              <a:t>https://</a:t>
            </a:r>
            <a:r>
              <a:rPr lang="de-DE" sz="1000" dirty="0" err="1"/>
              <a:t>media.digikey.com</a:t>
            </a:r>
            <a:r>
              <a:rPr lang="de-DE" sz="1000" dirty="0"/>
              <a:t>/</a:t>
            </a:r>
            <a:r>
              <a:rPr lang="de-DE" sz="1000" dirty="0" err="1"/>
              <a:t>Photos</a:t>
            </a:r>
            <a:r>
              <a:rPr lang="de-DE" sz="1000" dirty="0"/>
              <a:t>/Decawave%20Limited/MFG_MDEK1001.jpg</a:t>
            </a:r>
          </a:p>
        </p:txBody>
      </p:sp>
      <p:pic>
        <p:nvPicPr>
          <p:cNvPr id="12" name="Bild 11"/>
          <p:cNvPicPr>
            <a:picLocks noChangeAspect="1"/>
          </p:cNvPicPr>
          <p:nvPr/>
        </p:nvPicPr>
        <p:blipFill>
          <a:blip r:embed="rId4"/>
          <a:stretch>
            <a:fillRect/>
          </a:stretch>
        </p:blipFill>
        <p:spPr>
          <a:xfrm>
            <a:off x="480610" y="3506364"/>
            <a:ext cx="2542854" cy="2542854"/>
          </a:xfrm>
          <a:prstGeom prst="rect">
            <a:avLst/>
          </a:prstGeom>
        </p:spPr>
      </p:pic>
    </p:spTree>
    <p:extLst>
      <p:ext uri="{BB962C8B-B14F-4D97-AF65-F5344CB8AC3E}">
        <p14:creationId xmlns:p14="http://schemas.microsoft.com/office/powerpoint/2010/main" val="11960641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mr-IN" sz="2400" dirty="0" smtClean="0"/>
              <a:t>–</a:t>
            </a:r>
            <a:r>
              <a:rPr lang="de-DE" sz="2400" dirty="0" smtClean="0"/>
              <a:t> UWB Simulator</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de-DE" sz="2400" dirty="0" smtClean="0"/>
              <a:t>- HC</a:t>
            </a:r>
            <a:r>
              <a:rPr lang="de-DE" sz="2400" dirty="0" smtClean="0"/>
              <a:t>-SR04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503" y="145048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09"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0</TotalTime>
  <Words>2525</Words>
  <Application>Microsoft Macintosh PowerPoint</Application>
  <PresentationFormat>Bildschirmpräsentation (4:3)</PresentationFormat>
  <Paragraphs>610</Paragraphs>
  <Slides>66</Slides>
  <Notes>6</Notes>
  <HiddenSlides>0</HiddenSlides>
  <MMClips>0</MMClips>
  <ScaleCrop>false</ScaleCrop>
  <HeadingPairs>
    <vt:vector size="4" baseType="variant">
      <vt:variant>
        <vt:lpstr>Design</vt:lpstr>
      </vt:variant>
      <vt:variant>
        <vt:i4>1</vt:i4>
      </vt:variant>
      <vt:variant>
        <vt:lpstr>Folientitel</vt:lpstr>
      </vt:variant>
      <vt:variant>
        <vt:i4>66</vt:i4>
      </vt:variant>
    </vt:vector>
  </HeadingPairs>
  <TitlesOfParts>
    <vt:vector size="67" baseType="lpstr">
      <vt:lpstr>Office-Design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Use-Case Rollstuhl</vt:lpstr>
      <vt:lpstr>Thomas Müller – Alltag / Tagesablauf</vt:lpstr>
      <vt:lpstr>Nichtalltägliche Situationen</vt:lpstr>
      <vt:lpstr>Use-Case App</vt:lpstr>
      <vt:lpstr>Persona  –   Thomas Müller, 38</vt:lpstr>
      <vt:lpstr>PowerPoint-Präsentation</vt:lpstr>
      <vt:lpstr>Interaktionskonzept </vt:lpstr>
      <vt:lpstr>PowerPoint-Präsentation</vt:lpstr>
      <vt:lpstr>PowerPoint-Präsentation</vt:lpstr>
      <vt:lpstr>Tasks</vt:lpstr>
      <vt:lpstr>Mobilgerät Hardware</vt:lpstr>
      <vt:lpstr>Appstruktur</vt:lpstr>
      <vt:lpstr>GUI Struktur</vt:lpstr>
      <vt:lpstr>Mechanische Plattform</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Interaktionskonzept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Interaktionskonzept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Daniel</cp:lastModifiedBy>
  <cp:revision>86</cp:revision>
  <dcterms:created xsi:type="dcterms:W3CDTF">2018-06-04T17:28:29Z</dcterms:created>
  <dcterms:modified xsi:type="dcterms:W3CDTF">2018-07-25T21:49:29Z</dcterms:modified>
</cp:coreProperties>
</file>